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"/>
  </p:notesMasterIdLst>
  <p:sldIdLst>
    <p:sldId id="257" r:id="rId2"/>
  </p:sldIdLst>
  <p:sldSz cx="43891200" cy="38404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112E"/>
    <a:srgbClr val="CD4259"/>
    <a:srgbClr val="D6BD94"/>
    <a:srgbClr val="CC9900"/>
    <a:srgbClr val="E503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028AA4-87F6-452C-AAD0-A75529C79E82}" v="1333" dt="2025-04-02T16:34:11.4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0" d="100"/>
          <a:sy n="20" d="100"/>
        </p:scale>
        <p:origin x="20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C52CC-14C3-45C4-BECE-B35470BB105C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65288" y="1143000"/>
            <a:ext cx="35274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3A8B9A-7BDC-4CA5-9A57-700EBA30B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680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742483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1371237" algn="l" defTabSz="2742483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2742483" algn="l" defTabSz="2742483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4113723" algn="l" defTabSz="2742483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5484960" algn="l" defTabSz="2742483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6856197" algn="l" defTabSz="2742483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8227443" algn="l" defTabSz="2742483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9598680" algn="l" defTabSz="2742483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10969920" algn="l" defTabSz="2742483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A1A98-93DC-13B1-D533-E573CDB6C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38508A-9D51-715B-4363-491FA4C0A1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665288" y="1143000"/>
            <a:ext cx="3527425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671F5F-D7C4-0358-B855-C41ABEBAA7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59257-F608-6DE6-8376-DE18BD33EE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A8B9A-7BDC-4CA5-9A57-700EBA30BB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92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6285233"/>
            <a:ext cx="37307520" cy="1337056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20171413"/>
            <a:ext cx="32918400" cy="9272267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CB495-D4EF-4427-B89B-58FC8EB9511C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4204E-E348-4B80-B9E7-982CAD43E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431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CB495-D4EF-4427-B89B-58FC8EB9511C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4204E-E348-4B80-B9E7-982CAD43E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414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2044700"/>
            <a:ext cx="9464040" cy="325462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2044700"/>
            <a:ext cx="27843480" cy="325462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CB495-D4EF-4427-B89B-58FC8EB9511C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4204E-E348-4B80-B9E7-982CAD43E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068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CB495-D4EF-4427-B89B-58FC8EB9511C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4204E-E348-4B80-B9E7-982CAD43E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262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9574541"/>
            <a:ext cx="37856160" cy="15975327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5701001"/>
            <a:ext cx="37856160" cy="8401047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>
                    <a:tint val="82000"/>
                  </a:schemeClr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82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82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CB495-D4EF-4427-B89B-58FC8EB9511C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4204E-E348-4B80-B9E7-982CAD43E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956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10223500"/>
            <a:ext cx="18653760" cy="24367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10223500"/>
            <a:ext cx="18653760" cy="24367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CB495-D4EF-4427-B89B-58FC8EB9511C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4204E-E348-4B80-B9E7-982CAD43E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35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044708"/>
            <a:ext cx="37856160" cy="74231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9414513"/>
            <a:ext cx="18568032" cy="4613907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4028420"/>
            <a:ext cx="18568032" cy="20633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9414513"/>
            <a:ext cx="18659477" cy="4613907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4028420"/>
            <a:ext cx="18659477" cy="20633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CB495-D4EF-4427-B89B-58FC8EB9511C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4204E-E348-4B80-B9E7-982CAD43E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90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CB495-D4EF-4427-B89B-58FC8EB9511C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4204E-E348-4B80-B9E7-982CAD43E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78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CB495-D4EF-4427-B89B-58FC8EB9511C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4204E-E348-4B80-B9E7-982CAD43E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197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560320"/>
            <a:ext cx="14156054" cy="896112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5529588"/>
            <a:ext cx="22219920" cy="272923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11521440"/>
            <a:ext cx="14156054" cy="21344893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CB495-D4EF-4427-B89B-58FC8EB9511C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4204E-E348-4B80-B9E7-982CAD43E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632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560320"/>
            <a:ext cx="14156054" cy="896112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5529588"/>
            <a:ext cx="22219920" cy="272923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11521440"/>
            <a:ext cx="14156054" cy="21344893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CB495-D4EF-4427-B89B-58FC8EB9511C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4204E-E348-4B80-B9E7-982CAD43E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067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10223500"/>
            <a:ext cx="37856160" cy="24367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1CB495-D4EF-4427-B89B-58FC8EB9511C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B4204E-E348-4B80-B9E7-982CAD43E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20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5000">
              <a:srgbClr val="CD4259"/>
            </a:gs>
            <a:gs pos="0">
              <a:schemeClr val="accent2">
                <a:lumMod val="0"/>
                <a:lumOff val="100000"/>
              </a:schemeClr>
            </a:gs>
            <a:gs pos="100000">
              <a:srgbClr val="E50314"/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768D1E-53E3-07A3-721B-E43605CB6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FA55E-8236-C6EC-E313-1EBC5C3D3D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78344" y="3223671"/>
            <a:ext cx="36754059" cy="572166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/>
          <a:p>
            <a:pPr algn="l"/>
            <a:r>
              <a:rPr lang="en-US" b="1" dirty="0">
                <a:latin typeface="ModestoPosterW05-Regular" panose="02000503050000020004" pitchFamily="2" charset="0"/>
              </a:rPr>
              <a:t>T</a:t>
            </a:r>
            <a:r>
              <a:rPr lang="en-US" dirty="0">
                <a:latin typeface="ModestoPosterW05-Regular" panose="02000503050000020004" pitchFamily="2" charset="0"/>
              </a:rPr>
              <a:t>otal </a:t>
            </a:r>
            <a:r>
              <a:rPr lang="en-US" b="1" dirty="0">
                <a:latin typeface="ModestoPosterW05-Regular" panose="02000503050000020004" pitchFamily="2" charset="0"/>
              </a:rPr>
              <a:t>P</a:t>
            </a:r>
            <a:r>
              <a:rPr lang="en-US" dirty="0">
                <a:latin typeface="ModestoPosterW05-Regular" panose="02000503050000020004" pitchFamily="2" charset="0"/>
              </a:rPr>
              <a:t>arty </a:t>
            </a:r>
            <a:r>
              <a:rPr lang="en-US" b="1" dirty="0">
                <a:latin typeface="ModestoPosterW05-Regular" panose="02000503050000020004" pitchFamily="2" charset="0"/>
              </a:rPr>
              <a:t>K</a:t>
            </a:r>
            <a:r>
              <a:rPr lang="en-US" dirty="0">
                <a:latin typeface="ModestoPosterW05-Regular" panose="02000503050000020004" pitchFamily="2" charset="0"/>
              </a:rPr>
              <a:t>ill:</a:t>
            </a:r>
            <a:br>
              <a:rPr lang="en-US" dirty="0">
                <a:latin typeface="ModestoPosterW05-Regular" panose="02000503050000020004" pitchFamily="2" charset="0"/>
              </a:rPr>
            </a:br>
            <a:r>
              <a:rPr lang="en-US" sz="17994" dirty="0">
                <a:latin typeface="ModestoPosterW05-Regular" panose="02000503050000020004" pitchFamily="2" charset="0"/>
              </a:rPr>
              <a:t> A D&amp;D Combat Simulator</a:t>
            </a:r>
            <a:br>
              <a:rPr lang="en-US" i="1" dirty="0">
                <a:latin typeface="ModestoPosterW05-Regular" panose="02000503050000020004" pitchFamily="2" charset="0"/>
              </a:rPr>
            </a:br>
            <a:endParaRPr lang="en-US" dirty="0">
              <a:latin typeface="ModestoPosterW05-Regular" panose="02000503050000020004" pitchFamily="2" charset="0"/>
            </a:endParaRPr>
          </a:p>
        </p:txBody>
      </p:sp>
      <p:pic>
        <p:nvPicPr>
          <p:cNvPr id="11" name="Picture 10" descr="A red and white dice with ribbon and sword&#10;&#10;AI-generated content may be incorrect.">
            <a:extLst>
              <a:ext uri="{FF2B5EF4-FFF2-40B4-BE49-F238E27FC236}">
                <a16:creationId xmlns:a16="http://schemas.microsoft.com/office/drawing/2014/main" id="{945E1B1B-9E29-0932-F9A3-3AB4CB52D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82" y="574854"/>
            <a:ext cx="7410726" cy="741072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B1A7C96-DDFE-833E-870A-AB77389810FC}"/>
              </a:ext>
            </a:extLst>
          </p:cNvPr>
          <p:cNvSpPr txBox="1">
            <a:spLocks/>
          </p:cNvSpPr>
          <p:nvPr/>
        </p:nvSpPr>
        <p:spPr>
          <a:xfrm>
            <a:off x="8742560" y="2200148"/>
            <a:ext cx="36754059" cy="54507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274320" tIns="137160" rIns="274320" bIns="137160" rtlCol="0" anchor="ctr">
            <a:noAutofit/>
          </a:bodyPr>
          <a:lstStyle>
            <a:lvl1pPr algn="ctr" defTabSz="14630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7994">
              <a:latin typeface="ModestoPosterW05-Regular"/>
            </a:endParaRPr>
          </a:p>
        </p:txBody>
      </p:sp>
      <p:sp>
        <p:nvSpPr>
          <p:cNvPr id="49" name="Scroll: Horizontal 48">
            <a:extLst>
              <a:ext uri="{FF2B5EF4-FFF2-40B4-BE49-F238E27FC236}">
                <a16:creationId xmlns:a16="http://schemas.microsoft.com/office/drawing/2014/main" id="{963E4FCD-AE1F-BC93-7914-414AC4E9D640}"/>
              </a:ext>
            </a:extLst>
          </p:cNvPr>
          <p:cNvSpPr/>
          <p:nvPr/>
        </p:nvSpPr>
        <p:spPr>
          <a:xfrm flipH="1">
            <a:off x="1004006" y="7748486"/>
            <a:ext cx="13280571" cy="3526971"/>
          </a:xfrm>
          <a:prstGeom prst="horizontalScroll">
            <a:avLst>
              <a:gd name="adj" fmla="val 21296"/>
            </a:avLst>
          </a:prstGeom>
          <a:solidFill>
            <a:srgbClr val="D6BD94"/>
          </a:solidFill>
          <a:ln w="1143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400" dirty="0">
                <a:latin typeface="ModestoPosterW05-Regular" panose="02000503050000020004" pitchFamily="2" charset="0"/>
              </a:rPr>
              <a:t>Project Abstract</a:t>
            </a:r>
          </a:p>
        </p:txBody>
      </p:sp>
      <p:sp>
        <p:nvSpPr>
          <p:cNvPr id="50" name="Scroll: Horizontal 49">
            <a:extLst>
              <a:ext uri="{FF2B5EF4-FFF2-40B4-BE49-F238E27FC236}">
                <a16:creationId xmlns:a16="http://schemas.microsoft.com/office/drawing/2014/main" id="{1D513F55-8066-04C2-852C-B687E63EC849}"/>
              </a:ext>
            </a:extLst>
          </p:cNvPr>
          <p:cNvSpPr/>
          <p:nvPr/>
        </p:nvSpPr>
        <p:spPr>
          <a:xfrm flipH="1">
            <a:off x="15305321" y="7748489"/>
            <a:ext cx="13280571" cy="3526971"/>
          </a:xfrm>
          <a:prstGeom prst="horizontalScroll">
            <a:avLst>
              <a:gd name="adj" fmla="val 21296"/>
            </a:avLst>
          </a:prstGeom>
          <a:solidFill>
            <a:srgbClr val="D6BD94"/>
          </a:solidFill>
          <a:ln w="1143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400" dirty="0">
                <a:latin typeface="ModestoPosterW05-Regular" panose="02000503050000020004" pitchFamily="2" charset="0"/>
              </a:rPr>
              <a:t>Technologies</a:t>
            </a:r>
            <a:endParaRPr lang="en-US" sz="7200" dirty="0">
              <a:latin typeface="ModestoPosterW05-Regular" panose="02000503050000020004" pitchFamily="2" charset="0"/>
            </a:endParaRPr>
          </a:p>
        </p:txBody>
      </p:sp>
      <p:sp>
        <p:nvSpPr>
          <p:cNvPr id="51" name="Scroll: Horizontal 50">
            <a:extLst>
              <a:ext uri="{FF2B5EF4-FFF2-40B4-BE49-F238E27FC236}">
                <a16:creationId xmlns:a16="http://schemas.microsoft.com/office/drawing/2014/main" id="{3FE94878-5C2A-7BC3-ADCD-C675C2DE43EE}"/>
              </a:ext>
            </a:extLst>
          </p:cNvPr>
          <p:cNvSpPr/>
          <p:nvPr/>
        </p:nvSpPr>
        <p:spPr>
          <a:xfrm flipH="1">
            <a:off x="29606636" y="7748489"/>
            <a:ext cx="13280571" cy="3526971"/>
          </a:xfrm>
          <a:prstGeom prst="horizontalScroll">
            <a:avLst>
              <a:gd name="adj" fmla="val 21296"/>
            </a:avLst>
          </a:prstGeom>
          <a:solidFill>
            <a:srgbClr val="D6BD94"/>
          </a:solidFill>
          <a:ln w="1143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400">
                <a:latin typeface="ModestoPosterW05-Regular" panose="02000503050000020004" pitchFamily="2" charset="0"/>
              </a:rPr>
              <a:t>Applications</a:t>
            </a:r>
            <a:endParaRPr lang="en-US" sz="7200">
              <a:latin typeface="ModestoPosterW05-Regular" panose="02000503050000020004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F3BAAB-D3DD-313F-54C6-E5EB0B931A6C}"/>
              </a:ext>
            </a:extLst>
          </p:cNvPr>
          <p:cNvSpPr txBox="1"/>
          <p:nvPr/>
        </p:nvSpPr>
        <p:spPr>
          <a:xfrm>
            <a:off x="1004006" y="12114828"/>
            <a:ext cx="13280571" cy="12603450"/>
          </a:xfrm>
          <a:prstGeom prst="rect">
            <a:avLst/>
          </a:prstGeom>
          <a:solidFill>
            <a:srgbClr val="D6BD94"/>
          </a:solidFill>
          <a:ln w="1143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74320" tIns="137160" rIns="274320" bIns="137160" rtlCol="0">
            <a:spAutoFit/>
          </a:bodyPr>
          <a:lstStyle/>
          <a:p>
            <a:r>
              <a:rPr lang="en-US" sz="6000" dirty="0">
                <a:solidFill>
                  <a:schemeClr val="tx1"/>
                </a:solidFill>
                <a:latin typeface="Inter"/>
              </a:rPr>
              <a:t>As both D&amp;D players and game masters, we have all dealt with the difficulties of an </a:t>
            </a:r>
            <a:r>
              <a:rPr lang="en-US" sz="6000" b="1" dirty="0">
                <a:solidFill>
                  <a:schemeClr val="tx1"/>
                </a:solidFill>
                <a:latin typeface="Inter"/>
              </a:rPr>
              <a:t>unbalanced combat encounter</a:t>
            </a:r>
            <a:r>
              <a:rPr lang="en-US" sz="6000" dirty="0">
                <a:solidFill>
                  <a:schemeClr val="tx1"/>
                </a:solidFill>
                <a:latin typeface="Inter"/>
              </a:rPr>
              <a:t>. To solve this, we created a </a:t>
            </a:r>
            <a:r>
              <a:rPr lang="en-US" sz="6000" b="1" dirty="0">
                <a:solidFill>
                  <a:schemeClr val="tx1"/>
                </a:solidFill>
                <a:latin typeface="Inter"/>
              </a:rPr>
              <a:t>web application </a:t>
            </a:r>
            <a:r>
              <a:rPr lang="en-US" sz="6000" dirty="0">
                <a:solidFill>
                  <a:schemeClr val="tx1"/>
                </a:solidFill>
                <a:latin typeface="Inter"/>
              </a:rPr>
              <a:t>that allows users to implement player character sheets, design monsters, and build combat encounters that can then be ran against our </a:t>
            </a:r>
            <a:r>
              <a:rPr lang="en-US" sz="6000" b="1" dirty="0">
                <a:solidFill>
                  <a:schemeClr val="tx1"/>
                </a:solidFill>
                <a:latin typeface="Inter"/>
              </a:rPr>
              <a:t>combat simulator</a:t>
            </a:r>
            <a:r>
              <a:rPr lang="en-US" sz="6000" dirty="0">
                <a:solidFill>
                  <a:schemeClr val="tx1"/>
                </a:solidFill>
                <a:latin typeface="Inter"/>
              </a:rPr>
              <a:t>. Leveraging a </a:t>
            </a:r>
            <a:r>
              <a:rPr lang="en-US" sz="6000" b="1" dirty="0">
                <a:solidFill>
                  <a:schemeClr val="tx1"/>
                </a:solidFill>
                <a:latin typeface="Inter"/>
              </a:rPr>
              <a:t>multi-threaded batch processor </a:t>
            </a:r>
            <a:r>
              <a:rPr lang="en-US" sz="6000" dirty="0">
                <a:solidFill>
                  <a:schemeClr val="tx1"/>
                </a:solidFill>
                <a:latin typeface="Inter"/>
              </a:rPr>
              <a:t>and </a:t>
            </a:r>
            <a:r>
              <a:rPr lang="en-US" sz="6000" b="1" dirty="0">
                <a:solidFill>
                  <a:schemeClr val="tx1"/>
                </a:solidFill>
                <a:latin typeface="Inter"/>
              </a:rPr>
              <a:t>Monte Carlo simulation</a:t>
            </a:r>
            <a:r>
              <a:rPr lang="en-US" sz="6000" dirty="0">
                <a:solidFill>
                  <a:schemeClr val="tx1"/>
                </a:solidFill>
                <a:latin typeface="Inter"/>
              </a:rPr>
              <a:t>, we provide robust and precise information for game masters to balance encounters with.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0DCB90F-44B1-F747-9C1D-4061731A7CBA}"/>
              </a:ext>
            </a:extLst>
          </p:cNvPr>
          <p:cNvGrpSpPr/>
          <p:nvPr/>
        </p:nvGrpSpPr>
        <p:grpSpPr>
          <a:xfrm>
            <a:off x="15305321" y="12114833"/>
            <a:ext cx="13280571" cy="6247863"/>
            <a:chOff x="5173172" y="5111359"/>
            <a:chExt cx="4357174" cy="2082621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219910D-A04C-2A03-7F22-7A341129A7D8}"/>
                </a:ext>
              </a:extLst>
            </p:cNvPr>
            <p:cNvSpPr txBox="1">
              <a:spLocks/>
            </p:cNvSpPr>
            <p:nvPr/>
          </p:nvSpPr>
          <p:spPr>
            <a:xfrm>
              <a:off x="5173172" y="5111359"/>
              <a:ext cx="4357174" cy="2082621"/>
            </a:xfrm>
            <a:prstGeom prst="rect">
              <a:avLst/>
            </a:prstGeom>
            <a:solidFill>
              <a:srgbClr val="D6BD94"/>
            </a:solidFill>
            <a:ln w="1143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 sz="5000" dirty="0"/>
            </a:p>
            <a:p>
              <a:endParaRPr lang="en-US" sz="5000" dirty="0"/>
            </a:p>
            <a:p>
              <a:endParaRPr lang="en-US" sz="5000" dirty="0"/>
            </a:p>
            <a:p>
              <a:endParaRPr lang="en-US" sz="5000" dirty="0"/>
            </a:p>
            <a:p>
              <a:endParaRPr lang="en-US" sz="5000" dirty="0"/>
            </a:p>
            <a:p>
              <a:endParaRPr lang="en-US" sz="5000" dirty="0"/>
            </a:p>
            <a:p>
              <a:endParaRPr lang="en-US" sz="5000" dirty="0"/>
            </a:p>
            <a:p>
              <a:endParaRPr lang="en-US" sz="5000" dirty="0"/>
            </a:p>
          </p:txBody>
        </p:sp>
        <p:pic>
          <p:nvPicPr>
            <p:cNvPr id="55" name="Picture 54" descr="A logo for a software company&#10;&#10;AI-generated content may be incorrect.">
              <a:extLst>
                <a:ext uri="{FF2B5EF4-FFF2-40B4-BE49-F238E27FC236}">
                  <a16:creationId xmlns:a16="http://schemas.microsoft.com/office/drawing/2014/main" id="{0E4C5261-F19D-80AD-F20C-85FD24F2B1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79" t="10005" r="24253" b="3831"/>
            <a:stretch/>
          </p:blipFill>
          <p:spPr>
            <a:xfrm>
              <a:off x="7785390" y="5326278"/>
              <a:ext cx="753868" cy="753868"/>
            </a:xfrm>
            <a:prstGeom prst="rect">
              <a:avLst/>
            </a:prstGeom>
          </p:spPr>
        </p:pic>
        <p:pic>
          <p:nvPicPr>
            <p:cNvPr id="56" name="Picture 55" descr="A logo of a company&#10;&#10;AI-generated content may be incorrect.">
              <a:extLst>
                <a:ext uri="{FF2B5EF4-FFF2-40B4-BE49-F238E27FC236}">
                  <a16:creationId xmlns:a16="http://schemas.microsoft.com/office/drawing/2014/main" id="{E839370C-CCD1-61ED-27AB-AE992823619A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9000" y="6135974"/>
              <a:ext cx="694849" cy="753867"/>
            </a:xfrm>
            <a:prstGeom prst="rect">
              <a:avLst/>
            </a:prstGeom>
          </p:spPr>
        </p:pic>
        <p:pic>
          <p:nvPicPr>
            <p:cNvPr id="57" name="Picture 56" descr="A blue logo with black text&#10;&#10;AI-generated content may be incorrect.">
              <a:extLst>
                <a:ext uri="{FF2B5EF4-FFF2-40B4-BE49-F238E27FC236}">
                  <a16:creationId xmlns:a16="http://schemas.microsoft.com/office/drawing/2014/main" id="{7831B1EF-3CA3-5098-D3AB-5A9B20E2A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6861" y="6181639"/>
              <a:ext cx="886209" cy="753868"/>
            </a:xfrm>
            <a:prstGeom prst="rect">
              <a:avLst/>
            </a:prstGeom>
          </p:spPr>
        </p:pic>
        <p:pic>
          <p:nvPicPr>
            <p:cNvPr id="58" name="Picture 57" descr="A blue and yellow snake&#10;&#10;AI-generated content may be incorrect.">
              <a:extLst>
                <a:ext uri="{FF2B5EF4-FFF2-40B4-BE49-F238E27FC236}">
                  <a16:creationId xmlns:a16="http://schemas.microsoft.com/office/drawing/2014/main" id="{39E9CCFE-2DB1-FE8E-1249-F709C07BE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6350" y="5336938"/>
              <a:ext cx="914174" cy="914174"/>
            </a:xfrm>
            <a:prstGeom prst="rect">
              <a:avLst/>
            </a:prstGeom>
          </p:spPr>
        </p:pic>
        <p:pic>
          <p:nvPicPr>
            <p:cNvPr id="59" name="Picture 58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F8B38459-A672-324B-56A7-0C4BAC1BD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2402" y="5336938"/>
              <a:ext cx="758952" cy="758952"/>
            </a:xfrm>
            <a:prstGeom prst="rect">
              <a:avLst/>
            </a:prstGeom>
          </p:spPr>
        </p:pic>
        <p:pic>
          <p:nvPicPr>
            <p:cNvPr id="60" name="Picture 59" descr="A logo on a black background&#10;&#10;AI-generated content may be incorrect.">
              <a:extLst>
                <a:ext uri="{FF2B5EF4-FFF2-40B4-BE49-F238E27FC236}">
                  <a16:creationId xmlns:a16="http://schemas.microsoft.com/office/drawing/2014/main" id="{9E5353D1-B12F-DA4A-E24F-A9524ACD8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7626" y="6190602"/>
              <a:ext cx="749808" cy="749808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019C4B4B-764D-9D9F-17B9-0EB9500893EF}"/>
              </a:ext>
            </a:extLst>
          </p:cNvPr>
          <p:cNvSpPr txBox="1"/>
          <p:nvPr/>
        </p:nvSpPr>
        <p:spPr>
          <a:xfrm>
            <a:off x="29606633" y="12114836"/>
            <a:ext cx="13280571" cy="14126944"/>
          </a:xfrm>
          <a:prstGeom prst="rect">
            <a:avLst/>
          </a:prstGeom>
          <a:solidFill>
            <a:srgbClr val="D6BD94"/>
          </a:solidFill>
          <a:ln w="1143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74320" tIns="137160" rIns="274320" bIns="137160" rtlCol="0" anchor="t">
            <a:spAutoFit/>
          </a:bodyPr>
          <a:lstStyle/>
          <a:p>
            <a:pPr marL="857076" indent="-857076">
              <a:buFont typeface="Arial"/>
              <a:buChar char="•"/>
            </a:pPr>
            <a:r>
              <a:rPr lang="en-US" sz="6000" b="1" dirty="0">
                <a:solidFill>
                  <a:schemeClr val="tx1"/>
                </a:solidFill>
                <a:latin typeface="Inter"/>
              </a:rPr>
              <a:t>Partnership with Online Tabletops:  </a:t>
            </a:r>
            <a:br>
              <a:rPr lang="en-US" sz="6000" b="1" dirty="0">
                <a:solidFill>
                  <a:schemeClr val="tx1"/>
                </a:solidFill>
                <a:latin typeface="Inter"/>
              </a:rPr>
            </a:br>
            <a:r>
              <a:rPr lang="en-US" sz="6000" dirty="0">
                <a:solidFill>
                  <a:schemeClr val="tx1"/>
                </a:solidFill>
                <a:latin typeface="Inter"/>
              </a:rPr>
              <a:t>By working with virtual tabletops like D&amp;D Beyond or Roll20, we could pull users’ character sheet and encounter data to provide accurate reports with our combat simulator. </a:t>
            </a:r>
          </a:p>
          <a:p>
            <a:pPr marL="857076" indent="-857076">
              <a:buFont typeface="Arial"/>
              <a:buChar char="•"/>
            </a:pPr>
            <a:r>
              <a:rPr lang="en-US" sz="6000" b="1" dirty="0">
                <a:solidFill>
                  <a:schemeClr val="tx1"/>
                </a:solidFill>
                <a:latin typeface="Inter"/>
              </a:rPr>
              <a:t>Sports Analytics and Strategy: </a:t>
            </a:r>
            <a:r>
              <a:rPr lang="en-US" sz="6000" dirty="0">
                <a:solidFill>
                  <a:schemeClr val="tx1"/>
                </a:solidFill>
                <a:latin typeface="Inter"/>
              </a:rPr>
              <a:t>The technology could be repurposed to predict match outcomes based off player stats and past performances. </a:t>
            </a:r>
            <a:endParaRPr lang="en-US" sz="6000" b="1" dirty="0">
              <a:solidFill>
                <a:schemeClr val="tx1"/>
              </a:solidFill>
              <a:latin typeface="Inter"/>
            </a:endParaRPr>
          </a:p>
          <a:p>
            <a:pPr marL="857076" indent="-857076">
              <a:buFont typeface="Arial"/>
              <a:buChar char="•"/>
            </a:pPr>
            <a:r>
              <a:rPr lang="en-US" sz="6000" b="1" dirty="0">
                <a:solidFill>
                  <a:schemeClr val="tx1"/>
                </a:solidFill>
                <a:latin typeface="Inter"/>
              </a:rPr>
              <a:t>Defense Sector:</a:t>
            </a:r>
            <a:r>
              <a:rPr lang="en-US" sz="6000" dirty="0">
                <a:solidFill>
                  <a:schemeClr val="tx1"/>
                </a:solidFill>
                <a:latin typeface="Inter"/>
              </a:rPr>
              <a:t> D&amp;D has roots in the defense industry as an accurate wartime simulator. That means our product could help predict the outcomes of real-world encounters. </a:t>
            </a:r>
          </a:p>
        </p:txBody>
      </p:sp>
      <p:sp>
        <p:nvSpPr>
          <p:cNvPr id="62" name="Scroll: Horizontal 61">
            <a:extLst>
              <a:ext uri="{FF2B5EF4-FFF2-40B4-BE49-F238E27FC236}">
                <a16:creationId xmlns:a16="http://schemas.microsoft.com/office/drawing/2014/main" id="{1D741C12-048A-2682-9058-68788F90DE12}"/>
              </a:ext>
            </a:extLst>
          </p:cNvPr>
          <p:cNvSpPr/>
          <p:nvPr/>
        </p:nvSpPr>
        <p:spPr>
          <a:xfrm flipH="1">
            <a:off x="1004003" y="25231526"/>
            <a:ext cx="13280571" cy="3526971"/>
          </a:xfrm>
          <a:prstGeom prst="horizontalScroll">
            <a:avLst>
              <a:gd name="adj" fmla="val 21296"/>
            </a:avLst>
          </a:prstGeom>
          <a:solidFill>
            <a:srgbClr val="D6BD94"/>
          </a:solidFill>
          <a:ln w="1143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400">
                <a:latin typeface="ModestoPosterW05-Regular" panose="02000503050000020004" pitchFamily="2" charset="0"/>
              </a:rPr>
              <a:t>Team Members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C4D628A-FBAA-7960-F5B8-83E2CBBD8A2E}"/>
              </a:ext>
            </a:extLst>
          </p:cNvPr>
          <p:cNvGrpSpPr/>
          <p:nvPr/>
        </p:nvGrpSpPr>
        <p:grpSpPr>
          <a:xfrm>
            <a:off x="1004003" y="29597874"/>
            <a:ext cx="13280571" cy="8309070"/>
            <a:chOff x="9842546" y="7790951"/>
            <a:chExt cx="4357174" cy="2769690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7EAB7D8-1502-BFB6-7F22-78EFE1291698}"/>
                </a:ext>
              </a:extLst>
            </p:cNvPr>
            <p:cNvSpPr txBox="1"/>
            <p:nvPr/>
          </p:nvSpPr>
          <p:spPr>
            <a:xfrm>
              <a:off x="9842546" y="7790951"/>
              <a:ext cx="4357174" cy="2769690"/>
            </a:xfrm>
            <a:prstGeom prst="rect">
              <a:avLst/>
            </a:prstGeom>
            <a:solidFill>
              <a:srgbClr val="D6BD94"/>
            </a:solidFill>
            <a:ln w="1143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274320" tIns="137160" rIns="274320" bIns="137160" rtlCol="0" anchor="t">
              <a:spAutoFit/>
            </a:bodyPr>
            <a:lstStyle/>
            <a:p>
              <a:pPr marL="857076" indent="-857076">
                <a:buFont typeface="Arial" panose="020B0604020202020204" pitchFamily="34" charset="0"/>
                <a:buChar char="•"/>
              </a:pPr>
              <a:r>
                <a:rPr lang="en-US" sz="6000" b="1" dirty="0"/>
                <a:t>Brandon Thompson </a:t>
              </a:r>
              <a:r>
                <a:rPr lang="en-US" sz="6000" dirty="0"/>
                <a:t>– Computer Science</a:t>
              </a:r>
            </a:p>
            <a:p>
              <a:pPr marL="857076" indent="-857076">
                <a:buFont typeface="Arial" panose="020B0604020202020204" pitchFamily="34" charset="0"/>
                <a:buChar char="•"/>
              </a:pPr>
              <a:r>
                <a:rPr lang="en-US" sz="6000" b="1" dirty="0"/>
                <a:t>Sam Puffer </a:t>
              </a:r>
              <a:r>
                <a:rPr lang="en-US" sz="6000" dirty="0"/>
                <a:t>– Computer Science</a:t>
              </a:r>
            </a:p>
            <a:p>
              <a:pPr marL="857076" indent="-857076">
                <a:buFont typeface="Arial" panose="020B0604020202020204" pitchFamily="34" charset="0"/>
                <a:buChar char="•"/>
              </a:pPr>
              <a:r>
                <a:rPr lang="en-US" sz="6000" b="1" dirty="0"/>
                <a:t>Nick North </a:t>
              </a:r>
              <a:r>
                <a:rPr lang="en-US" sz="6000" dirty="0"/>
                <a:t>– Computer Science</a:t>
              </a:r>
            </a:p>
            <a:p>
              <a:pPr marL="857076" indent="-857076">
                <a:buFont typeface="Arial" panose="020B0604020202020204" pitchFamily="34" charset="0"/>
                <a:buChar char="•"/>
              </a:pPr>
              <a:r>
                <a:rPr lang="en-US" sz="6000" b="1" dirty="0"/>
                <a:t>Dr. John Gallagher </a:t>
              </a:r>
              <a:r>
                <a:rPr lang="en-US" sz="6000" dirty="0"/>
                <a:t>– Advisor </a:t>
              </a:r>
              <a:endParaRPr lang="en-US" sz="16194" dirty="0"/>
            </a:p>
            <a:p>
              <a:pPr marL="857076" indent="-857076">
                <a:buFont typeface="Arial" panose="020B0604020202020204" pitchFamily="34" charset="0"/>
                <a:buChar char="•"/>
              </a:pPr>
              <a:endParaRPr lang="en-US" sz="16194" dirty="0"/>
            </a:p>
            <a:p>
              <a:pPr marL="857076" indent="-857076">
                <a:buFont typeface="Arial" panose="020B0604020202020204" pitchFamily="34" charset="0"/>
                <a:buChar char="•"/>
              </a:pPr>
              <a:endParaRPr lang="en-US" sz="6000" dirty="0"/>
            </a:p>
          </p:txBody>
        </p:sp>
        <p:pic>
          <p:nvPicPr>
            <p:cNvPr id="65" name="Picture 64" descr="A group of men standing together and smiling&#10;&#10;AI-generated content may be incorrect.">
              <a:extLst>
                <a:ext uri="{FF2B5EF4-FFF2-40B4-BE49-F238E27FC236}">
                  <a16:creationId xmlns:a16="http://schemas.microsoft.com/office/drawing/2014/main" id="{58411A95-74BF-E69D-8106-92DD0D0CB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85" r="68364" b="38488"/>
            <a:stretch/>
          </p:blipFill>
          <p:spPr>
            <a:xfrm>
              <a:off x="10010929" y="9455873"/>
              <a:ext cx="914400" cy="914400"/>
            </a:xfrm>
            <a:prstGeom prst="rect">
              <a:avLst/>
            </a:prstGeom>
            <a:ln w="114300" cap="sq" cmpd="thickThin">
              <a:solidFill>
                <a:schemeClr val="tx1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pic>
          <p:nvPicPr>
            <p:cNvPr id="66" name="Picture 65" descr="A person taking a selfie&#10;&#10;AI-generated content may be incorrect.">
              <a:extLst>
                <a:ext uri="{FF2B5EF4-FFF2-40B4-BE49-F238E27FC236}">
                  <a16:creationId xmlns:a16="http://schemas.microsoft.com/office/drawing/2014/main" id="{28426D04-8B12-3079-8508-8CD1FA25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450" r="13668" b="24603"/>
            <a:stretch/>
          </p:blipFill>
          <p:spPr>
            <a:xfrm>
              <a:off x="11542297" y="9455873"/>
              <a:ext cx="914400" cy="914400"/>
            </a:xfrm>
            <a:prstGeom prst="rect">
              <a:avLst/>
            </a:prstGeom>
            <a:ln w="114300" cap="sq" cmpd="thickThin">
              <a:solidFill>
                <a:schemeClr val="tx1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pic>
          <p:nvPicPr>
            <p:cNvPr id="67" name="Picture 66" descr="A person standing in front of a tree with pink flowers&#10;&#10;AI-generated content may be incorrect.">
              <a:extLst>
                <a:ext uri="{FF2B5EF4-FFF2-40B4-BE49-F238E27FC236}">
                  <a16:creationId xmlns:a16="http://schemas.microsoft.com/office/drawing/2014/main" id="{3F63A19B-FB4D-EE3C-C9BD-9BF4E5E6F45F}"/>
                </a:ext>
              </a:extLst>
            </p:cNvPr>
            <p:cNvPicPr>
              <a:picLocks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97" t="31018" r="8427" b="27663"/>
            <a:stretch/>
          </p:blipFill>
          <p:spPr>
            <a:xfrm>
              <a:off x="13078667" y="9455873"/>
              <a:ext cx="914400" cy="914400"/>
            </a:xfrm>
            <a:prstGeom prst="rect">
              <a:avLst/>
            </a:prstGeom>
            <a:ln w="114300" cap="sq" cmpd="thickThin">
              <a:solidFill>
                <a:schemeClr val="tx1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</p:grpSp>
      <p:sp>
        <p:nvSpPr>
          <p:cNvPr id="68" name="Scroll: Horizontal 67">
            <a:extLst>
              <a:ext uri="{FF2B5EF4-FFF2-40B4-BE49-F238E27FC236}">
                <a16:creationId xmlns:a16="http://schemas.microsoft.com/office/drawing/2014/main" id="{DDFCD041-9929-B56B-3F9C-25ABDD984F34}"/>
              </a:ext>
            </a:extLst>
          </p:cNvPr>
          <p:cNvSpPr/>
          <p:nvPr/>
        </p:nvSpPr>
        <p:spPr>
          <a:xfrm flipH="1">
            <a:off x="15305321" y="19058030"/>
            <a:ext cx="13280571" cy="3526971"/>
          </a:xfrm>
          <a:prstGeom prst="horizontalScroll">
            <a:avLst>
              <a:gd name="adj" fmla="val 21296"/>
            </a:avLst>
          </a:prstGeom>
          <a:solidFill>
            <a:srgbClr val="D6BD94"/>
          </a:solidFill>
          <a:ln w="1143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400">
                <a:latin typeface="ModestoPosterW05-Regular" panose="02000503050000020004" pitchFamily="2" charset="0"/>
              </a:rPr>
              <a:t>Goals</a:t>
            </a:r>
            <a:endParaRPr lang="en-US" sz="7200">
              <a:latin typeface="ModestoPosterW05-Regular" panose="02000503050000020004" pitchFamily="2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710CD8E-B78D-36D8-DE6D-AAC1E4378BE2}"/>
              </a:ext>
            </a:extLst>
          </p:cNvPr>
          <p:cNvSpPr txBox="1"/>
          <p:nvPr/>
        </p:nvSpPr>
        <p:spPr>
          <a:xfrm>
            <a:off x="15305321" y="23437185"/>
            <a:ext cx="13280571" cy="14357777"/>
          </a:xfrm>
          <a:prstGeom prst="rect">
            <a:avLst/>
          </a:prstGeom>
          <a:solidFill>
            <a:srgbClr val="D6BD94"/>
          </a:solidFill>
          <a:ln w="1143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74320" tIns="137160" rIns="274320" bIns="137160" rtlCol="0">
            <a:spAutoFit/>
          </a:bodyPr>
          <a:lstStyle/>
          <a:p>
            <a:pPr marL="857076" indent="-857076">
              <a:buFont typeface="Arial" panose="020B0604020202020204" pitchFamily="34" charset="0"/>
              <a:buChar char="•"/>
            </a:pPr>
            <a:r>
              <a:rPr lang="en-US" sz="6000" b="1" dirty="0">
                <a:solidFill>
                  <a:schemeClr val="tx1"/>
                </a:solidFill>
                <a:latin typeface="Inter"/>
              </a:rPr>
              <a:t>Develop a user-friendly front-end website </a:t>
            </a:r>
            <a:r>
              <a:rPr lang="en-US" sz="6000" dirty="0">
                <a:solidFill>
                  <a:schemeClr val="tx1"/>
                </a:solidFill>
                <a:latin typeface="Inter"/>
              </a:rPr>
              <a:t>for account and character creation, combat encounter simulation, and result visualization.</a:t>
            </a:r>
          </a:p>
          <a:p>
            <a:pPr marL="857076" indent="-857076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6000" b="1" dirty="0">
                <a:solidFill>
                  <a:schemeClr val="tx1"/>
                </a:solidFill>
                <a:latin typeface="Inter"/>
              </a:rPr>
              <a:t>Build a back-end database</a:t>
            </a:r>
            <a:r>
              <a:rPr lang="en-US" sz="6000" dirty="0">
                <a:solidFill>
                  <a:schemeClr val="tx1"/>
                </a:solidFill>
                <a:latin typeface="Inter"/>
              </a:rPr>
              <a:t> to store user data, encounter details, and simulation results, with full integration to the web app and combat simulator.</a:t>
            </a:r>
          </a:p>
          <a:p>
            <a:pPr marL="857076" indent="-857076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6000" b="1" dirty="0">
                <a:solidFill>
                  <a:schemeClr val="tx1"/>
                </a:solidFill>
                <a:latin typeface="Inter"/>
              </a:rPr>
              <a:t>Create a dynamic combat simulation system</a:t>
            </a:r>
            <a:r>
              <a:rPr lang="en-US" sz="6000" dirty="0">
                <a:solidFill>
                  <a:schemeClr val="tx1"/>
                </a:solidFill>
                <a:latin typeface="Inter"/>
              </a:rPr>
              <a:t> using state vectors and production rules to model behavior, run Monte Carlo simulations, and output detailed results to the database.</a:t>
            </a:r>
          </a:p>
        </p:txBody>
      </p:sp>
      <p:sp>
        <p:nvSpPr>
          <p:cNvPr id="70" name="Scroll: Horizontal 69">
            <a:extLst>
              <a:ext uri="{FF2B5EF4-FFF2-40B4-BE49-F238E27FC236}">
                <a16:creationId xmlns:a16="http://schemas.microsoft.com/office/drawing/2014/main" id="{9FB492FD-5407-E358-D7A8-EDEF336BE296}"/>
              </a:ext>
            </a:extLst>
          </p:cNvPr>
          <p:cNvSpPr/>
          <p:nvPr/>
        </p:nvSpPr>
        <p:spPr>
          <a:xfrm flipH="1">
            <a:off x="29606630" y="27078182"/>
            <a:ext cx="13280571" cy="3526971"/>
          </a:xfrm>
          <a:prstGeom prst="horizontalScroll">
            <a:avLst>
              <a:gd name="adj" fmla="val 21296"/>
            </a:avLst>
          </a:prstGeom>
          <a:solidFill>
            <a:srgbClr val="D6BD94"/>
          </a:solidFill>
          <a:ln w="1143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400">
                <a:latin typeface="ModestoPosterW05-Regular" panose="02000503050000020004" pitchFamily="2" charset="0"/>
              </a:rPr>
              <a:t>Accomplishments</a:t>
            </a:r>
            <a:endParaRPr lang="en-US" sz="7200">
              <a:latin typeface="ModestoPosterW05-Regular" panose="02000503050000020004" pitchFamily="2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0F12CEF-AF9E-FE6D-321D-77F51EEC06EC}"/>
              </a:ext>
            </a:extLst>
          </p:cNvPr>
          <p:cNvSpPr txBox="1"/>
          <p:nvPr/>
        </p:nvSpPr>
        <p:spPr>
          <a:xfrm>
            <a:off x="29606622" y="31222479"/>
            <a:ext cx="13280568" cy="6740307"/>
          </a:xfrm>
          <a:prstGeom prst="rect">
            <a:avLst/>
          </a:prstGeom>
          <a:solidFill>
            <a:srgbClr val="D6BD94"/>
          </a:solidFill>
          <a:ln w="1143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74320" tIns="137160" rIns="274320" bIns="137160" rtlCol="0" anchor="t">
            <a:spAutoFit/>
          </a:bodyPr>
          <a:lstStyle/>
          <a:p>
            <a:pPr marL="857076" indent="-857076">
              <a:buFont typeface="Arial"/>
              <a:buChar char="•"/>
            </a:pPr>
            <a:r>
              <a:rPr lang="en-US" sz="6000" b="1" dirty="0"/>
              <a:t>User input for all aspects </a:t>
            </a:r>
            <a:r>
              <a:rPr lang="en-US" sz="6000" dirty="0"/>
              <a:t>of our final design. Meaning </a:t>
            </a:r>
            <a:r>
              <a:rPr lang="en-US" sz="6000" b="1" dirty="0"/>
              <a:t>full</a:t>
            </a:r>
            <a:r>
              <a:rPr lang="en-US" sz="6000" dirty="0"/>
              <a:t> </a:t>
            </a:r>
            <a:r>
              <a:rPr lang="en-US" sz="6000" b="1" dirty="0"/>
              <a:t>creativity</a:t>
            </a:r>
            <a:r>
              <a:rPr lang="en-US" sz="6000" dirty="0"/>
              <a:t> for GM's using our website.</a:t>
            </a:r>
          </a:p>
          <a:p>
            <a:pPr marL="857076" indent="-857076">
              <a:buFont typeface="Arial"/>
              <a:buChar char="•"/>
            </a:pPr>
            <a:r>
              <a:rPr lang="en-US" sz="6000" b="1" dirty="0"/>
              <a:t>Variety of programmed combats </a:t>
            </a:r>
            <a:r>
              <a:rPr lang="en-US" sz="6000" dirty="0"/>
              <a:t>showing proof of concept. </a:t>
            </a:r>
            <a:endParaRPr lang="en-US" sz="6000" b="1" dirty="0"/>
          </a:p>
          <a:p>
            <a:pPr marL="857076" indent="-857076">
              <a:buFont typeface="Arial"/>
              <a:buChar char="•"/>
            </a:pPr>
            <a:r>
              <a:rPr lang="en-US" sz="6000" b="1" dirty="0"/>
              <a:t>Accurate data analysis and results </a:t>
            </a:r>
            <a:r>
              <a:rPr lang="en-US" sz="6000" dirty="0"/>
              <a:t>for complex encounters</a:t>
            </a:r>
          </a:p>
        </p:txBody>
      </p:sp>
    </p:spTree>
    <p:extLst>
      <p:ext uri="{BB962C8B-B14F-4D97-AF65-F5344CB8AC3E}">
        <p14:creationId xmlns:p14="http://schemas.microsoft.com/office/powerpoint/2010/main" val="2333004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327</Words>
  <Application>Microsoft Office PowerPoint</Application>
  <PresentationFormat>Custom</PresentationFormat>
  <Paragraphs>28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Aptos Display</vt:lpstr>
      <vt:lpstr>Arial</vt:lpstr>
      <vt:lpstr>Inter</vt:lpstr>
      <vt:lpstr>ModestoPosterW05-Regular</vt:lpstr>
      <vt:lpstr>Office Theme</vt:lpstr>
      <vt:lpstr>Total Party Kill:  A D&amp;D Combat Simulator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 Puffer</dc:creator>
  <cp:lastModifiedBy>Krouse, Nicholas (krousenj)</cp:lastModifiedBy>
  <cp:revision>2</cp:revision>
  <dcterms:created xsi:type="dcterms:W3CDTF">2025-03-02T18:12:48Z</dcterms:created>
  <dcterms:modified xsi:type="dcterms:W3CDTF">2025-04-14T22:13:10Z</dcterms:modified>
</cp:coreProperties>
</file>